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2" r:id="rId3"/>
    <p:sldId id="296" r:id="rId4"/>
    <p:sldId id="301" r:id="rId5"/>
    <p:sldId id="298" r:id="rId6"/>
    <p:sldId id="299" r:id="rId7"/>
    <p:sldId id="300" r:id="rId8"/>
    <p:sldId id="297" r:id="rId9"/>
    <p:sldId id="295" r:id="rId10"/>
    <p:sldId id="28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5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настасия\Мои документы\АОИ\проекты АОИ\РЦ 3 года\2014\конференция РЦ\Презентации-доклады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6940" y="1412776"/>
            <a:ext cx="5647060" cy="4229844"/>
          </a:xfrm>
          <a:prstGeom prst="rect">
            <a:avLst/>
          </a:prstGeom>
          <a:noFill/>
          <a:effectLst>
            <a:softEdge rad="635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2171" y="160338"/>
            <a:ext cx="8512497" cy="1382266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"Роль ресурсных центров в развитии некоммерческих организаций и гражданских инициатив"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575" y="4850532"/>
            <a:ext cx="8232849" cy="1584176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sz="7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Ирина Печковская</a:t>
            </a:r>
          </a:p>
          <a:p>
            <a:pPr algn="l"/>
            <a:endParaRPr lang="ru-RU" sz="7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ru-RU" sz="7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ru-RU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генеральный </a:t>
            </a:r>
            <a:r>
              <a:rPr lang="ru-RU" sz="7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директор Красноярской региональной общественной организации «Агентство общественных инициатив</a:t>
            </a:r>
            <a:r>
              <a:rPr lang="ru-RU" sz="7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  <a:endParaRPr lang="ru-RU" sz="7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6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6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31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31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AutoShape 2" descr="Картинки по запросу ресурсный центр картинка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845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Объект 2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85395"/>
          </a:xfrm>
        </p:spPr>
        <p:txBody>
          <a:bodyPr rtlCol="0">
            <a:normAutofit fontScale="850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defRPr/>
            </a:pPr>
            <a:endParaRPr lang="ru-RU" dirty="0" smtClean="0"/>
          </a:p>
          <a:p>
            <a:pPr marL="274320" indent="-274320">
              <a:defRPr/>
            </a:pPr>
            <a:r>
              <a:rPr lang="ru-RU" dirty="0" smtClean="0"/>
              <a:t>Информирование населения о мерах поддержки социальных инициатив и новых социальных трендах</a:t>
            </a:r>
          </a:p>
          <a:p>
            <a:pPr marL="274320" indent="-274320">
              <a:defRPr/>
            </a:pPr>
            <a:r>
              <a:rPr lang="ru-RU" dirty="0"/>
              <a:t>Организация переговорных </a:t>
            </a:r>
            <a:r>
              <a:rPr lang="ru-RU" dirty="0" smtClean="0"/>
              <a:t>площадок с участием активного населения </a:t>
            </a:r>
            <a:r>
              <a:rPr lang="ru-RU" smtClean="0"/>
              <a:t>и органов МСУ</a:t>
            </a:r>
            <a:endParaRPr lang="ru-RU" dirty="0" smtClean="0"/>
          </a:p>
          <a:p>
            <a:pPr marL="274320" indent="-274320">
              <a:defRPr/>
            </a:pPr>
            <a:r>
              <a:rPr lang="ru-RU" dirty="0" smtClean="0"/>
              <a:t>Взаимодействие с общественными советами</a:t>
            </a:r>
            <a:endParaRPr lang="ru-RU" dirty="0"/>
          </a:p>
          <a:p>
            <a:pPr marL="274320" indent="-274320">
              <a:defRPr/>
            </a:pPr>
            <a:r>
              <a:rPr lang="ru-RU" dirty="0" smtClean="0"/>
              <a:t>Организация социальной </a:t>
            </a:r>
            <a:r>
              <a:rPr lang="ru-RU" dirty="0"/>
              <a:t>деятельности с детьми, проектной деятельности с </a:t>
            </a:r>
            <a:r>
              <a:rPr lang="ru-RU" dirty="0" smtClean="0"/>
              <a:t>молодежью</a:t>
            </a:r>
          </a:p>
          <a:p>
            <a:pPr marL="274320" indent="-274320">
              <a:defRPr/>
            </a:pPr>
            <a:r>
              <a:rPr lang="ru-RU" dirty="0"/>
              <a:t>В</a:t>
            </a:r>
            <a:r>
              <a:rPr lang="ru-RU" dirty="0" smtClean="0"/>
              <a:t>ключение </a:t>
            </a:r>
            <a:r>
              <a:rPr lang="ru-RU" dirty="0"/>
              <a:t>молодежи в </a:t>
            </a:r>
            <a:r>
              <a:rPr lang="ru-RU" dirty="0" smtClean="0"/>
              <a:t>общественно-социальные процессы </a:t>
            </a:r>
            <a:r>
              <a:rPr lang="ru-RU" dirty="0"/>
              <a:t>муниципального образования </a:t>
            </a:r>
            <a:endParaRPr lang="ru-RU" dirty="0" smtClean="0"/>
          </a:p>
        </p:txBody>
      </p:sp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19256" cy="1296144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alt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Условия для формирования </a:t>
            </a:r>
            <a:r>
              <a:rPr lang="ru-RU" alt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 поддержки </a:t>
            </a:r>
            <a:r>
              <a:rPr lang="ru-RU" altLang="ru-RU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общественных инициатив</a:t>
            </a:r>
            <a:endParaRPr lang="ru-RU" alt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895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0014" y="197768"/>
            <a:ext cx="8229042" cy="926976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Традиционный РЦ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Documents and Settings\Анастасия\Рабочий стол\картинки\9372913-3d-kunden-support-betreiber--ber-einen-weissen-hintergrund-isoliert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03112"/>
            <a:ext cx="2369465" cy="2927936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43808" y="1495433"/>
            <a:ext cx="29523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</a:rPr>
              <a:t>Консультационная поддержка (очно и дистанционно)</a:t>
            </a:r>
            <a:r>
              <a:rPr lang="ru-RU" sz="2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</a:rPr>
              <a:t>для общественных и некоммерческих </a:t>
            </a:r>
            <a:r>
              <a:rPr lang="ru-RU" sz="2000" b="1" dirty="0" smtClean="0">
                <a:solidFill>
                  <a:srgbClr val="C00000"/>
                </a:solidFill>
              </a:rPr>
              <a:t>организаций</a:t>
            </a:r>
            <a:endParaRPr lang="ru-RU" sz="2000" b="1" dirty="0">
              <a:solidFill>
                <a:srgbClr val="BB053D"/>
              </a:solidFill>
            </a:endParaRPr>
          </a:p>
        </p:txBody>
      </p:sp>
      <p:pic>
        <p:nvPicPr>
          <p:cNvPr id="1027" name="Picture 3" descr="C:\Documents and Settings\Анастасия\Рабочий стол\картинки\chec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161" y="1124744"/>
            <a:ext cx="2546425" cy="2484672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508104" y="3609416"/>
            <a:ext cx="3851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Информационно-аналитическая деятельность </a:t>
            </a:r>
          </a:p>
        </p:txBody>
      </p:sp>
      <p:pic>
        <p:nvPicPr>
          <p:cNvPr id="1028" name="Picture 4" descr="C:\Documents and Settings\Анастасия\Рабочий стол\картинки\Consultoria 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410" y="3922495"/>
            <a:ext cx="2486381" cy="2486381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699792" y="4438138"/>
            <a:ext cx="3851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Обучающие мероприятия (семинары, Школа руководителя НКО)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C:\Documents and Settings\Анастасия\Рабочий стол\картинки\temp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161" y="4255747"/>
            <a:ext cx="2585863" cy="2585863"/>
          </a:xfrm>
          <a:prstGeom prst="rect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3275856" y="5698540"/>
            <a:ext cx="3851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Материально-техническая поддержка проектов</a:t>
            </a:r>
            <a:endParaRPr lang="ru-RU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545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Содержимое 3" descr="подложка белая.t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196975"/>
            <a:ext cx="9144000" cy="5661025"/>
          </a:xfrm>
        </p:spPr>
      </p:pic>
      <p:pic>
        <p:nvPicPr>
          <p:cNvPr id="13315" name="Рисунок 7" descr="4354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0"/>
            <a:ext cx="9144000" cy="957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0" y="4064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altLang="ru-RU" sz="3600" dirty="0">
                <a:solidFill>
                  <a:schemeClr val="bg1"/>
                </a:solidFill>
                <a:latin typeface="Franklin Gothic Book" pitchFamily="34" charset="0"/>
              </a:rPr>
              <a:t>Проблемы</a:t>
            </a:r>
          </a:p>
        </p:txBody>
      </p:sp>
      <p:sp>
        <p:nvSpPr>
          <p:cNvPr id="13317" name="Прямоугольник 2"/>
          <p:cNvSpPr>
            <a:spLocks noChangeArrowheads="1"/>
          </p:cNvSpPr>
          <p:nvPr/>
        </p:nvSpPr>
        <p:spPr bwMode="auto">
          <a:xfrm>
            <a:off x="0" y="1916113"/>
            <a:ext cx="8893175" cy="38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80000"/>
              </a:lnSpc>
            </a:pPr>
            <a:endParaRPr lang="ru-RU" altLang="ru-RU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8" name="Прямоугольник 2"/>
          <p:cNvSpPr>
            <a:spLocks noChangeArrowheads="1"/>
          </p:cNvSpPr>
          <p:nvPr/>
        </p:nvSpPr>
        <p:spPr bwMode="auto">
          <a:xfrm>
            <a:off x="468313" y="1412875"/>
            <a:ext cx="8207375" cy="446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 algn="just" eaLnBrk="0" hangingPunct="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Calibri" pitchFamily="34" charset="0"/>
              <a:buAutoNum type="arabicPeriod"/>
            </a:pPr>
            <a:r>
              <a:rPr lang="ru-RU" altLang="ru-RU" sz="2400" dirty="0">
                <a:latin typeface="Franklin Gothic Book" pitchFamily="34" charset="0"/>
              </a:rPr>
              <a:t>В районах края недостаточно НКО, имеющиеся организации стареют, отсутствует механизм поддержки инициатив активных граждан</a:t>
            </a:r>
          </a:p>
          <a:p>
            <a:pPr marL="457200" indent="-457200" algn="just" eaLnBrk="0" hangingPunct="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Calibri" pitchFamily="34" charset="0"/>
              <a:buAutoNum type="arabicPeriod"/>
            </a:pPr>
            <a:r>
              <a:rPr lang="ru-RU" altLang="ru-RU" sz="2400" dirty="0">
                <a:latin typeface="Franklin Gothic Book" pitchFamily="34" charset="0"/>
              </a:rPr>
              <a:t>Имеющиеся  СО</a:t>
            </a:r>
            <a:r>
              <a:rPr lang="en-US" altLang="ru-RU" sz="2400" dirty="0">
                <a:latin typeface="Franklin Gothic Book" pitchFamily="34" charset="0"/>
              </a:rPr>
              <a:t> </a:t>
            </a:r>
            <a:r>
              <a:rPr lang="ru-RU" altLang="ru-RU" sz="2400" dirty="0">
                <a:latin typeface="Franklin Gothic Book" pitchFamily="34" charset="0"/>
              </a:rPr>
              <a:t>НКО, инициативные группы, проектные команды часто имеют низкий проектный и профессиональный уровень, не информированы о разнообразии форм гражданского участия</a:t>
            </a:r>
          </a:p>
          <a:p>
            <a:pPr marL="457200" indent="-457200" algn="just" eaLnBrk="0" hangingPunct="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Calibri" pitchFamily="34" charset="0"/>
              <a:buAutoNum type="arabicPeriod"/>
            </a:pPr>
            <a:r>
              <a:rPr lang="ru-RU" altLang="ru-RU" sz="2400" dirty="0">
                <a:latin typeface="Franklin Gothic Book" pitchFamily="34" charset="0"/>
              </a:rPr>
              <a:t>Организации социальной сферы и НКО зачастую работают разрозненно, хотя решают одинаковые проблемы в социальной сфере</a:t>
            </a:r>
          </a:p>
          <a:p>
            <a:pPr marL="457200" indent="-457200" eaLnBrk="0" hangingPunct="0">
              <a:lnSpc>
                <a:spcPct val="90000"/>
              </a:lnSpc>
              <a:spcBef>
                <a:spcPts val="1000"/>
              </a:spcBef>
              <a:buClr>
                <a:srgbClr val="C00000"/>
              </a:buClr>
              <a:buFont typeface="Calibri" pitchFamily="34" charset="0"/>
              <a:buAutoNum type="arabicPeriod"/>
            </a:pPr>
            <a:r>
              <a:rPr lang="ru-RU" altLang="ru-RU" sz="2400" dirty="0">
                <a:latin typeface="Franklin Gothic Book" pitchFamily="34" charset="0"/>
              </a:rPr>
              <a:t>В территориях не хватает квалифицированных кадров по развитию гражданских институтов</a:t>
            </a:r>
          </a:p>
        </p:txBody>
      </p:sp>
    </p:spTree>
    <p:extLst>
      <p:ext uri="{BB962C8B-B14F-4D97-AF65-F5344CB8AC3E}">
        <p14:creationId xmlns:p14="http://schemas.microsoft.com/office/powerpoint/2010/main" val="69986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7920880" cy="5001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Порядок предоставления субсидий бюджетам муниципальных районов и городских округов Красноярского края на реализацию муниципальных программ поддержки социально ориентированных некоммерческих организаций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ru-RU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финансовая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некоммерческих организаций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методическая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поддержка некоммерческих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 </a:t>
            </a: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консультационная поддержка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некоммерческих </a:t>
            </a:r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организаций</a:t>
            </a:r>
          </a:p>
          <a:p>
            <a:r>
              <a:rPr lang="ru-RU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создание </a:t>
            </a:r>
            <a:r>
              <a:rPr lang="ru-RU" sz="2200" dirty="0">
                <a:latin typeface="Arial" panose="020B0604020202020204" pitchFamily="34" charset="0"/>
                <a:cs typeface="Arial" panose="020B0604020202020204" pitchFamily="34" charset="0"/>
              </a:rPr>
              <a:t>в муниципалитетах ресурсных центров поддержки СО НКО</a:t>
            </a:r>
          </a:p>
          <a:p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  <a:solidFill>
            <a:srgbClr val="CC0066"/>
          </a:solidFill>
        </p:spPr>
        <p:txBody>
          <a:bodyPr>
            <a:normAutofit/>
          </a:bodyPr>
          <a:lstStyle/>
          <a:p>
            <a:pPr lvl="0"/>
            <a:r>
              <a:rPr lang="ru-RU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Муниципальные РЦ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596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bg1"/>
                </a:solidFill>
              </a:rPr>
              <a:t>Условия деятельности ресурсных центров 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Региональный ресурсный </a:t>
            </a:r>
            <a:r>
              <a:rPr lang="ru-RU" dirty="0" smtClean="0">
                <a:solidFill>
                  <a:srgbClr val="C00000"/>
                </a:solidFill>
              </a:rPr>
              <a:t>центр</a:t>
            </a:r>
          </a:p>
          <a:p>
            <a:r>
              <a:rPr lang="ru-RU" dirty="0" smtClean="0"/>
              <a:t> Множество СОНКО</a:t>
            </a:r>
            <a:endParaRPr lang="en-US" dirty="0" smtClean="0"/>
          </a:p>
          <a:p>
            <a:r>
              <a:rPr lang="ru-RU" dirty="0" smtClean="0"/>
              <a:t> Больше возможности для привлечения разнообразных специалистов/волонтеров</a:t>
            </a:r>
            <a:endParaRPr lang="en-US" dirty="0" smtClean="0"/>
          </a:p>
          <a:p>
            <a:r>
              <a:rPr lang="ru-RU" dirty="0" smtClean="0"/>
              <a:t> Достаточно развито </a:t>
            </a:r>
            <a:r>
              <a:rPr lang="ru-RU" dirty="0"/>
              <a:t>информационное </a:t>
            </a:r>
            <a:r>
              <a:rPr lang="ru-RU" dirty="0" smtClean="0"/>
              <a:t>пространство</a:t>
            </a:r>
            <a:endParaRPr lang="en-US" dirty="0" smtClean="0"/>
          </a:p>
          <a:p>
            <a:r>
              <a:rPr lang="ru-RU" dirty="0" smtClean="0"/>
              <a:t> Достаточно высокий </a:t>
            </a:r>
            <a:r>
              <a:rPr lang="ru-RU" dirty="0"/>
              <a:t>показатель гражданской </a:t>
            </a:r>
            <a:r>
              <a:rPr lang="ru-RU" dirty="0" smtClean="0"/>
              <a:t>активности</a:t>
            </a:r>
            <a:endParaRPr lang="en-US" dirty="0" smtClean="0"/>
          </a:p>
          <a:p>
            <a:r>
              <a:rPr lang="ru-RU" dirty="0" smtClean="0"/>
              <a:t> Широкий спектр услуг </a:t>
            </a:r>
            <a:r>
              <a:rPr lang="ru-RU" dirty="0"/>
              <a:t>РЦ 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C00000"/>
                </a:solidFill>
              </a:rPr>
              <a:t>Муниципальный ресурсный </a:t>
            </a:r>
            <a:r>
              <a:rPr lang="ru-RU" dirty="0" smtClean="0">
                <a:solidFill>
                  <a:srgbClr val="C00000"/>
                </a:solidFill>
              </a:rPr>
              <a:t>центр</a:t>
            </a:r>
            <a:endParaRPr lang="en-US" dirty="0" smtClean="0">
              <a:solidFill>
                <a:srgbClr val="C00000"/>
              </a:solidFill>
            </a:endParaRPr>
          </a:p>
          <a:p>
            <a:r>
              <a:rPr lang="ru-RU" dirty="0"/>
              <a:t>Е</a:t>
            </a:r>
            <a:r>
              <a:rPr lang="ru-RU" dirty="0" smtClean="0"/>
              <a:t>диницы СОНКО</a:t>
            </a:r>
            <a:endParaRPr lang="en-US" dirty="0" smtClean="0"/>
          </a:p>
          <a:p>
            <a:r>
              <a:rPr lang="ru-RU" dirty="0"/>
              <a:t>О</a:t>
            </a:r>
            <a:r>
              <a:rPr lang="ru-RU" dirty="0" smtClean="0"/>
              <a:t>тсутствие специалистов/взрослых волонтеров</a:t>
            </a:r>
            <a:endParaRPr lang="en-US" dirty="0" smtClean="0"/>
          </a:p>
          <a:p>
            <a:r>
              <a:rPr lang="ru-RU" dirty="0"/>
              <a:t>Н</a:t>
            </a:r>
            <a:r>
              <a:rPr lang="ru-RU" dirty="0" smtClean="0"/>
              <a:t>е </a:t>
            </a:r>
            <a:r>
              <a:rPr lang="ru-RU" dirty="0"/>
              <a:t>развито информационное </a:t>
            </a:r>
            <a:r>
              <a:rPr lang="ru-RU" dirty="0" smtClean="0"/>
              <a:t>пространство</a:t>
            </a:r>
            <a:endParaRPr lang="en-US" dirty="0" smtClean="0"/>
          </a:p>
          <a:p>
            <a:r>
              <a:rPr lang="ru-RU" dirty="0" smtClean="0"/>
              <a:t> Сравнительно </a:t>
            </a:r>
            <a:r>
              <a:rPr lang="ru-RU" dirty="0"/>
              <a:t>низкий показатель гражданской активности </a:t>
            </a:r>
            <a:endParaRPr lang="en-US" dirty="0" smtClean="0"/>
          </a:p>
          <a:p>
            <a:r>
              <a:rPr lang="ru-RU" dirty="0" smtClean="0"/>
              <a:t>Небольшой спектр услуг РЦ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924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24824" cy="500141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Информирование о </a:t>
            </a:r>
            <a:r>
              <a:rPr lang="ru-RU" altLang="ru-RU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грантовых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 конкурсах </a:t>
            </a:r>
            <a:endParaRPr lang="ru-RU" altLang="ru-RU" sz="2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проектных команд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Помощь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в оформлении </a:t>
            </a: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проектных заявок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, направление </a:t>
            </a: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 конкурсы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Помощь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в реализации проектов, подготовке </a:t>
            </a: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отчётов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Формирование </a:t>
            </a:r>
            <a:r>
              <a:rPr lang="ru-RU" alt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банка проектных идей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  <a:solidFill>
            <a:srgbClr val="CC0066"/>
          </a:solidFill>
        </p:spPr>
        <p:txBody>
          <a:bodyPr>
            <a:normAutofit fontScale="90000"/>
          </a:bodyPr>
          <a:lstStyle/>
          <a:p>
            <a:r>
              <a:rPr lang="ru-RU" altLang="ru-RU" sz="2800" b="1" dirty="0">
                <a:solidFill>
                  <a:schemeClr val="bg1"/>
                </a:solidFill>
              </a:rPr>
              <a:t>Алгоритм взаимодействия муниципального ресурсного центра с </a:t>
            </a:r>
            <a:r>
              <a:rPr lang="ru-RU" altLang="ru-RU" sz="2800" b="1" dirty="0" smtClean="0">
                <a:solidFill>
                  <a:schemeClr val="bg1"/>
                </a:solidFill>
              </a:rPr>
              <a:t>НКО, инициативными группами</a:t>
            </a:r>
            <a:endParaRPr lang="ru-RU" altLang="ru-RU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345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539552" y="1196752"/>
            <a:ext cx="8208912" cy="5001419"/>
          </a:xfrm>
        </p:spPr>
        <p:txBody>
          <a:bodyPr>
            <a:normAutofit/>
          </a:bodyPr>
          <a:lstStyle/>
          <a:p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Активные граждане </a:t>
            </a:r>
            <a:endParaRPr 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Профессиональные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команды бюджетных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учреждений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Инициативные группы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Социально-ориентированные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некоммерческие организации  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Дети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молодежь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Безынициативные граждане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Органы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власти, МСУ </a:t>
            </a: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  <a:solidFill>
            <a:srgbClr val="CC0066"/>
          </a:solidFill>
        </p:spPr>
        <p:txBody>
          <a:bodyPr>
            <a:normAutofit fontScale="90000"/>
          </a:bodyPr>
          <a:lstStyle/>
          <a:p>
            <a:r>
              <a:rPr lang="ru-RU" alt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Категории </a:t>
            </a:r>
            <a:r>
              <a:rPr lang="ru-RU" alt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потенциальных клиентов муниципальных РЦ</a:t>
            </a:r>
          </a:p>
        </p:txBody>
      </p:sp>
    </p:spTree>
    <p:extLst>
      <p:ext uri="{BB962C8B-B14F-4D97-AF65-F5344CB8AC3E}">
        <p14:creationId xmlns:p14="http://schemas.microsoft.com/office/powerpoint/2010/main" val="3821023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Сопровождение муниципальных РЦ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3116" y="1268760"/>
            <a:ext cx="5318472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Краевой РЦ</a:t>
            </a:r>
          </a:p>
          <a:p>
            <a:pPr algn="ctr"/>
            <a:endParaRPr lang="ru-RU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7624" y="5949280"/>
            <a:ext cx="516396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Муниципальный  РЦ</a:t>
            </a:r>
          </a:p>
          <a:p>
            <a:endParaRPr lang="ru-RU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907704" y="2280087"/>
            <a:ext cx="484632" cy="3425026"/>
          </a:xfrm>
          <a:prstGeom prst="down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2647032" y="2189650"/>
            <a:ext cx="424254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Дистанционное консультирование по запросу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54920" y="2862269"/>
            <a:ext cx="423465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Выезд в территории: семинары, консультации СОНКО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671688" y="3597566"/>
            <a:ext cx="4242544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Подготовка кадров для муниципальных РЦ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79576" y="4320702"/>
            <a:ext cx="423465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Сопровождение деятельности муниципальных РЦ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99792" y="5225236"/>
            <a:ext cx="4234656" cy="64633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Поддержка и продвижение проектов СОНКО из районов края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1285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ъект 2"/>
          <p:cNvSpPr>
            <a:spLocks noGrp="1"/>
          </p:cNvSpPr>
          <p:nvPr>
            <p:ph idx="1"/>
          </p:nvPr>
        </p:nvSpPr>
        <p:spPr>
          <a:xfrm>
            <a:off x="755576" y="1412776"/>
            <a:ext cx="7524824" cy="5001419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400" dirty="0"/>
              <a:t>Проведение семинаров и круглых столов, направленных на повышение профессионального уровня сотрудников муниципальных Ресурсных центров и устойчивости  самих Ресурсных центров</a:t>
            </a:r>
          </a:p>
          <a:p>
            <a:pPr lvl="0"/>
            <a:r>
              <a:rPr lang="ru-RU" sz="2400" dirty="0"/>
              <a:t>Организация мероприятий по презентации социальных технологий (услуг), успешно работающих в регионе.</a:t>
            </a:r>
          </a:p>
          <a:p>
            <a:pPr lvl="0"/>
            <a:r>
              <a:rPr lang="ru-RU" sz="2400" dirty="0"/>
              <a:t>Консультации по вопросам деятельности Ресурсных центров и другим актуальным вопросам для СОНКО.</a:t>
            </a:r>
          </a:p>
          <a:p>
            <a:pPr lvl="0"/>
            <a:r>
              <a:rPr lang="ru-RU" sz="2400" dirty="0"/>
              <a:t>Консультации и сопровождение СО НКО по всем аспектам проектной </a:t>
            </a:r>
            <a:r>
              <a:rPr lang="ru-RU" sz="2400" dirty="0" smtClean="0"/>
              <a:t>деятельности</a:t>
            </a:r>
          </a:p>
          <a:p>
            <a:pPr lvl="0"/>
            <a:r>
              <a:rPr lang="ru-RU" sz="2400" dirty="0" smtClean="0"/>
              <a:t>Обеспечение </a:t>
            </a:r>
            <a:r>
              <a:rPr lang="ru-RU" sz="2400" dirty="0"/>
              <a:t>участия СО НКО Красноярского края в конкурсе грантов на поездки, а также помощь в поиске НКО, в которую могут приехать стажеры.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endParaRPr lang="ru-RU" alt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Заголовок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  <a:solidFill>
            <a:srgbClr val="CC0066"/>
          </a:solidFill>
        </p:spPr>
        <p:txBody>
          <a:bodyPr>
            <a:normAutofit/>
          </a:bodyPr>
          <a:lstStyle/>
          <a:p>
            <a:r>
              <a:rPr lang="ru-RU" altLang="ru-RU" sz="2800" b="1" dirty="0" smtClean="0">
                <a:solidFill>
                  <a:schemeClr val="bg1"/>
                </a:solidFill>
              </a:rPr>
              <a:t>НАШ РЕСУРСНЫЙ ЦЕНТР</a:t>
            </a:r>
            <a:endParaRPr lang="ru-RU" altLang="ru-RU" sz="28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872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455</Words>
  <Application>Microsoft Office PowerPoint</Application>
  <PresentationFormat>Экран (4:3)</PresentationFormat>
  <Paragraphs>74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"Роль ресурсных центров в развитии некоммерческих организаций и гражданских инициатив"</vt:lpstr>
      <vt:lpstr>Традиционный РЦ</vt:lpstr>
      <vt:lpstr>Презентация PowerPoint</vt:lpstr>
      <vt:lpstr>Муниципальные РЦ</vt:lpstr>
      <vt:lpstr>Условия деятельности ресурсных центров </vt:lpstr>
      <vt:lpstr>Алгоритм взаимодействия муниципального ресурсного центра с НКО, инициативными группами</vt:lpstr>
      <vt:lpstr>Категории потенциальных клиентов муниципальных РЦ</vt:lpstr>
      <vt:lpstr>Сопровождение муниципальных РЦ</vt:lpstr>
      <vt:lpstr>НАШ РЕСУРСНЫЙ ЦЕНТР</vt:lpstr>
      <vt:lpstr>Условия для формирования и поддержки общественных инициатив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Ресурсный центр и услуги которые он предоставляет</dc:title>
  <cp:lastModifiedBy>Печковская Ирина Петровна</cp:lastModifiedBy>
  <cp:revision>108</cp:revision>
  <dcterms:modified xsi:type="dcterms:W3CDTF">2017-03-29T17:20:31Z</dcterms:modified>
</cp:coreProperties>
</file>